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6"/>
  </p:notesMasterIdLst>
  <p:sldIdLst>
    <p:sldId id="256" r:id="rId2"/>
    <p:sldId id="518" r:id="rId3"/>
    <p:sldId id="519" r:id="rId4"/>
    <p:sldId id="520" r:id="rId5"/>
    <p:sldId id="279" r:id="rId6"/>
    <p:sldId id="281" r:id="rId7"/>
    <p:sldId id="282" r:id="rId8"/>
    <p:sldId id="283" r:id="rId9"/>
    <p:sldId id="521" r:id="rId10"/>
    <p:sldId id="522" r:id="rId11"/>
    <p:sldId id="524" r:id="rId12"/>
    <p:sldId id="525" r:id="rId13"/>
    <p:sldId id="526" r:id="rId14"/>
    <p:sldId id="533" r:id="rId15"/>
    <p:sldId id="534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9" r:id="rId29"/>
    <p:sldId id="550" r:id="rId30"/>
    <p:sldId id="552" r:id="rId31"/>
    <p:sldId id="551" r:id="rId32"/>
    <p:sldId id="553" r:id="rId33"/>
    <p:sldId id="554" r:id="rId34"/>
    <p:sldId id="528" r:id="rId35"/>
    <p:sldId id="529" r:id="rId36"/>
    <p:sldId id="530" r:id="rId37"/>
    <p:sldId id="557" r:id="rId38"/>
    <p:sldId id="558" r:id="rId39"/>
    <p:sldId id="559" r:id="rId40"/>
    <p:sldId id="560" r:id="rId41"/>
    <p:sldId id="561" r:id="rId42"/>
    <p:sldId id="562" r:id="rId43"/>
    <p:sldId id="556" r:id="rId44"/>
    <p:sldId id="563" r:id="rId45"/>
    <p:sldId id="564" r:id="rId46"/>
    <p:sldId id="565" r:id="rId47"/>
    <p:sldId id="568" r:id="rId48"/>
    <p:sldId id="567" r:id="rId49"/>
    <p:sldId id="566" r:id="rId50"/>
    <p:sldId id="570" r:id="rId51"/>
    <p:sldId id="571" r:id="rId52"/>
    <p:sldId id="573" r:id="rId53"/>
    <p:sldId id="572" r:id="rId54"/>
    <p:sldId id="569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4"/>
    <p:restoredTop sz="94674"/>
  </p:normalViewPr>
  <p:slideViewPr>
    <p:cSldViewPr snapToGrid="0">
      <p:cViewPr varScale="1">
        <p:scale>
          <a:sx n="124" d="100"/>
          <a:sy n="124" d="100"/>
        </p:scale>
        <p:origin x="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Inference of population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7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Steps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covariance matrix (=joint variability)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Find vectors (axis) explaining covariance from this matrix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/>
              <a:t>eigenvectors</a:t>
            </a:r>
            <a:r>
              <a:rPr lang="en-US" sz="24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Each has an associated </a:t>
            </a:r>
            <a:r>
              <a:rPr lang="en-US" sz="2400" b="1" dirty="0">
                <a:latin typeface="+mn-lt"/>
              </a:rPr>
              <a:t>eigenvalue</a:t>
            </a:r>
            <a:r>
              <a:rPr lang="en-US" sz="2400" dirty="0">
                <a:latin typeface="+mn-lt"/>
              </a:rPr>
              <a:t> describing how much variance it explains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Eigenvectors</a:t>
            </a:r>
            <a:r>
              <a:rPr lang="en-US" sz="2400" dirty="0">
                <a:latin typeface="+mn-lt"/>
              </a:rPr>
              <a:t> are orthogonal, or perpendicular to one another</a:t>
            </a:r>
            <a:endParaRPr lang="en-US" sz="2400" b="1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Sort </a:t>
            </a:r>
            <a:r>
              <a:rPr lang="en-US" sz="2800" b="1" dirty="0">
                <a:latin typeface="+mn-lt"/>
              </a:rPr>
              <a:t>eigenvectors</a:t>
            </a:r>
            <a:r>
              <a:rPr lang="en-US" sz="2800" dirty="0">
                <a:latin typeface="+mn-lt"/>
              </a:rPr>
              <a:t> by percentage variation explained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few axes usually explain majority of variation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Eigenvector explaining the most variation is Principal Component 1 (and same for PC2,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…)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Often components of very little significant are ignored</a:t>
            </a:r>
            <a:endParaRPr lang="en-US" sz="26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1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81AB3E-F82E-4446-BBAB-09E7694C330D}"/>
              </a:ext>
            </a:extLst>
          </p:cNvPr>
          <p:cNvSpPr/>
          <p:nvPr/>
        </p:nvSpPr>
        <p:spPr>
          <a:xfrm>
            <a:off x="2090791" y="5201763"/>
            <a:ext cx="6344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</p:spTree>
    <p:extLst>
      <p:ext uri="{BB962C8B-B14F-4D97-AF65-F5344CB8AC3E}">
        <p14:creationId xmlns:p14="http://schemas.microsoft.com/office/powerpoint/2010/main" val="32320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Likelihood: </a:t>
            </a:r>
            <a:r>
              <a:rPr lang="en-US" sz="2800" dirty="0"/>
              <a:t>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7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structure: Assignment Tests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Used to assign ancestry to individuals, given allele frequencies for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Can be used to infer admixture, gene flow between populations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Commonly used methods: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Bayesian: </a:t>
            </a:r>
            <a:r>
              <a:rPr lang="en-US" sz="2800" dirty="0">
                <a:latin typeface="+mn-lt"/>
              </a:rPr>
              <a:t>Structure, BAPS, </a:t>
            </a:r>
            <a:r>
              <a:rPr lang="en-US" sz="2800" dirty="0" err="1">
                <a:latin typeface="+mn-lt"/>
              </a:rPr>
              <a:t>Structurama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fastStructure</a:t>
            </a:r>
            <a:r>
              <a:rPr lang="en-US" sz="28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+mn-lt"/>
              </a:rPr>
              <a:t>Bayesian with geographical constraints</a:t>
            </a:r>
            <a:r>
              <a:rPr lang="en-US" sz="2800" dirty="0">
                <a:latin typeface="+mn-lt"/>
              </a:rPr>
              <a:t>: TESS, GENELAND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/>
              <a:t>Likelihood</a:t>
            </a:r>
            <a:r>
              <a:rPr lang="en-US" sz="2800" dirty="0"/>
              <a:t>: Admixture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5690F-24F6-124C-8D7B-FE18987B9B19}"/>
              </a:ext>
            </a:extLst>
          </p:cNvPr>
          <p:cNvSpPr/>
          <p:nvPr/>
        </p:nvSpPr>
        <p:spPr>
          <a:xfrm>
            <a:off x="2938409" y="3595955"/>
            <a:ext cx="1448656" cy="38014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52330A-8C12-BB4F-8B01-6FE30D9A8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8087"/>
              </p:ext>
            </p:extLst>
          </p:nvPr>
        </p:nvGraphicFramePr>
        <p:xfrm>
          <a:off x="1544547" y="1325366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25647" y="418938"/>
            <a:ext cx="684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Given two populations with allele frequencies:</a:t>
            </a:r>
          </a:p>
        </p:txBody>
      </p:sp>
    </p:spTree>
    <p:extLst>
      <p:ext uri="{BB962C8B-B14F-4D97-AF65-F5344CB8AC3E}">
        <p14:creationId xmlns:p14="http://schemas.microsoft.com/office/powerpoint/2010/main" val="374864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01882"/>
              </p:ext>
            </p:extLst>
          </p:nvPr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30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205098" y="418939"/>
            <a:ext cx="593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And an individual (X) of unknown origin: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357900" y="1344203"/>
          <a:ext cx="6096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98ED407-12ED-5943-A23D-1BFC96144BE0}"/>
              </a:ext>
            </a:extLst>
          </p:cNvPr>
          <p:cNvSpPr/>
          <p:nvPr/>
        </p:nvSpPr>
        <p:spPr>
          <a:xfrm>
            <a:off x="1138337" y="3201524"/>
            <a:ext cx="6741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is the probability Individual X came from Population 1?</a:t>
            </a:r>
          </a:p>
        </p:txBody>
      </p:sp>
    </p:spTree>
    <p:extLst>
      <p:ext uri="{BB962C8B-B14F-4D97-AF65-F5344CB8AC3E}">
        <p14:creationId xmlns:p14="http://schemas.microsoft.com/office/powerpoint/2010/main" val="16321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0184"/>
              </p:ext>
            </p:extLst>
          </p:nvPr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56755"/>
              </p:ext>
            </p:extLst>
          </p:nvPr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397570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8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220530" y="4177570"/>
            <a:ext cx="6741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The probability of genotype A/T being sampled from Population 1, is the product of the probabilities of sampling an A, and sampling a 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010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561410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2599362" y="226031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1)=0.24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1" y="4393328"/>
                <a:ext cx="6741944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462569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A5E8B-5086-8146-B90E-EDE67522ED07}"/>
              </a:ext>
            </a:extLst>
          </p:cNvPr>
          <p:cNvSpPr/>
          <p:nvPr/>
        </p:nvSpPr>
        <p:spPr>
          <a:xfrm>
            <a:off x="5425365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8" y="3211796"/>
                <a:ext cx="7152727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40848D-B625-F246-B454-518087067D34}"/>
              </a:ext>
            </a:extLst>
          </p:cNvPr>
          <p:cNvSpPr/>
          <p:nvPr/>
        </p:nvSpPr>
        <p:spPr>
          <a:xfrm>
            <a:off x="3626777" y="184935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EC87A-8835-F341-A9A1-F1F3C823E277}"/>
              </a:ext>
            </a:extLst>
          </p:cNvPr>
          <p:cNvSpPr/>
          <p:nvPr/>
        </p:nvSpPr>
        <p:spPr>
          <a:xfrm>
            <a:off x="1323271" y="4393328"/>
            <a:ext cx="674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Repeat for each locus…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D0E5D-4E1B-9541-A3D9-AFBBF2440349}"/>
              </a:ext>
            </a:extLst>
          </p:cNvPr>
          <p:cNvSpPr/>
          <p:nvPr/>
        </p:nvSpPr>
        <p:spPr>
          <a:xfrm>
            <a:off x="6156543" y="2907586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E120B-7290-CA4C-809B-606869566FCF}"/>
              </a:ext>
            </a:extLst>
          </p:cNvPr>
          <p:cNvSpPr/>
          <p:nvPr/>
        </p:nvSpPr>
        <p:spPr>
          <a:xfrm>
            <a:off x="6925392" y="2905873"/>
            <a:ext cx="41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17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C942C03-FA26-AB44-BF7F-C6AD547C3F85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/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1)=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e>
                      </m:d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  			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F98793-2651-B343-B3E3-613B05CC8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2" y="3150151"/>
                <a:ext cx="7996741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/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EEC87A-8835-F341-A9A1-F1F3C823E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" y="4331683"/>
                <a:ext cx="8743308" cy="1137876"/>
              </a:xfrm>
              <a:prstGeom prst="rect">
                <a:avLst/>
              </a:prstGeom>
              <a:blipFill>
                <a:blip r:embed="rId3"/>
                <a:stretch>
                  <a:fillRect t="-128571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=0.04000752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43" y="5414480"/>
                <a:ext cx="33572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7EA9F42-93FB-3046-B9A1-89E20812A52F}"/>
              </a:ext>
            </a:extLst>
          </p:cNvPr>
          <p:cNvSpPr/>
          <p:nvPr/>
        </p:nvSpPr>
        <p:spPr>
          <a:xfrm>
            <a:off x="2599363" y="1047964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/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=0.001296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CF48CD-AD99-3D44-9FE9-15C2745C5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56" y="4294597"/>
                <a:ext cx="33572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7A719A7-F310-C640-9429-2F61BA5C5A32}"/>
              </a:ext>
            </a:extLst>
          </p:cNvPr>
          <p:cNvSpPr/>
          <p:nvPr/>
        </p:nvSpPr>
        <p:spPr>
          <a:xfrm>
            <a:off x="164386" y="261589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What about Pop 2?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2599363" y="1448656"/>
            <a:ext cx="5065158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6E87C-405F-2E4B-8F13-1A089AEE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3176280"/>
            <a:ext cx="7795519" cy="11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94A65E0-C689-F343-AA63-2FB0EE75D92B}"/>
              </a:ext>
            </a:extLst>
          </p:cNvPr>
          <p:cNvSpPr/>
          <p:nvPr/>
        </p:nvSpPr>
        <p:spPr>
          <a:xfrm>
            <a:off x="5229547" y="2845941"/>
            <a:ext cx="1993186" cy="3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1)=0.04000752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0285"/>
                <a:ext cx="8743308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/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0.001296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B52681-3A4E-7A46-BF03-A4D0B66DB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387" y="3610780"/>
                <a:ext cx="8743308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708917" y="4567989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ML assignment to Pop 1… </a:t>
            </a:r>
          </a:p>
        </p:txBody>
      </p:sp>
    </p:spTree>
    <p:extLst>
      <p:ext uri="{BB962C8B-B14F-4D97-AF65-F5344CB8AC3E}">
        <p14:creationId xmlns:p14="http://schemas.microsoft.com/office/powerpoint/2010/main" val="346724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/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88726C-E16F-2D44-B98D-4090116ED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0" y="4773471"/>
                <a:ext cx="9020710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2543EEC-4E70-F049-9143-0D581D427DDA}"/>
              </a:ext>
            </a:extLst>
          </p:cNvPr>
          <p:cNvSpPr/>
          <p:nvPr/>
        </p:nvSpPr>
        <p:spPr>
          <a:xfrm>
            <a:off x="174660" y="2564527"/>
            <a:ext cx="557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Extending to the case of admixture…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24B690-A85C-164C-B80E-852FCC4029FE}"/>
              </a:ext>
            </a:extLst>
          </p:cNvPr>
          <p:cNvSpPr/>
          <p:nvPr/>
        </p:nvSpPr>
        <p:spPr>
          <a:xfrm>
            <a:off x="1128445" y="3117620"/>
            <a:ext cx="7881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If an individual has 𝛼 ancestry from Pop 1 and 1- 𝛼 ancestry from Pop 2: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4A556-0DBE-6644-8E8E-D804B08A52D8}"/>
              </a:ext>
            </a:extLst>
          </p:cNvPr>
          <p:cNvSpPr/>
          <p:nvPr/>
        </p:nvSpPr>
        <p:spPr>
          <a:xfrm>
            <a:off x="2609636" y="215757"/>
            <a:ext cx="1017141" cy="202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34B41-97F1-CD4D-9554-94507B6994D3}"/>
              </a:ext>
            </a:extLst>
          </p:cNvPr>
          <p:cNvSpPr/>
          <p:nvPr/>
        </p:nvSpPr>
        <p:spPr>
          <a:xfrm>
            <a:off x="2640459" y="4387064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 from Pop1 OR Pop2 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1B4B6-958F-CC4C-A876-3D8ACD78321E}"/>
              </a:ext>
            </a:extLst>
          </p:cNvPr>
          <p:cNvSpPr/>
          <p:nvPr/>
        </p:nvSpPr>
        <p:spPr>
          <a:xfrm>
            <a:off x="5772364" y="4405900"/>
            <a:ext cx="319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 from Pop1 OR Pop2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36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BEBA1-332F-0342-ABD0-6468FDD507FE}"/>
              </a:ext>
            </a:extLst>
          </p:cNvPr>
          <p:cNvSpPr/>
          <p:nvPr/>
        </p:nvSpPr>
        <p:spPr>
          <a:xfrm>
            <a:off x="307841" y="18264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+mj-lt"/>
              </a:rPr>
              <a:t>Ind</a:t>
            </a:r>
            <a:r>
              <a:rPr lang="en-US" sz="2800" dirty="0">
                <a:latin typeface="+mj-lt"/>
              </a:rPr>
              <a:t> 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08271E-1BEF-1144-A679-8E4A2C6194E0}"/>
              </a:ext>
            </a:extLst>
          </p:cNvPr>
          <p:cNvGraphicFramePr>
            <a:graphicFrameLocks noGrp="1"/>
          </p:cNvGraphicFramePr>
          <p:nvPr/>
        </p:nvGraphicFramePr>
        <p:xfrm>
          <a:off x="1583931" y="1837363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Ind</a:t>
                      </a:r>
                      <a:r>
                        <a:rPr lang="en-US" sz="1800" dirty="0"/>
                        <a:t>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A57A2-E7CB-064F-A8A6-2B1A1B8CD6F9}"/>
              </a:ext>
            </a:extLst>
          </p:cNvPr>
          <p:cNvGraphicFramePr>
            <a:graphicFrameLocks noGrp="1"/>
          </p:cNvGraphicFramePr>
          <p:nvPr/>
        </p:nvGraphicFramePr>
        <p:xfrm>
          <a:off x="1585644" y="246580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40EAE6F-87E3-0046-A0BF-24A22571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2721760"/>
            <a:ext cx="8147407" cy="1939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/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 for MLE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𝛼</a:t>
                </a:r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39D502-CE3D-E24B-8B9E-6EDE8CB9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99" y="4926299"/>
                <a:ext cx="5767655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6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E78262-9716-0E49-AB3A-973C3F4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66750"/>
            <a:ext cx="6781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0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37616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1. We make several assumptions when calculating likelihoods of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142B6-2B17-FC40-8DD7-F37B77FC771B}"/>
              </a:ext>
            </a:extLst>
          </p:cNvPr>
          <p:cNvSpPr/>
          <p:nvPr/>
        </p:nvSpPr>
        <p:spPr>
          <a:xfrm>
            <a:off x="501099" y="4245871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8EAA9-503D-C44A-BA50-3B84E268F8C6}"/>
              </a:ext>
            </a:extLst>
          </p:cNvPr>
          <p:cNvSpPr/>
          <p:nvPr/>
        </p:nvSpPr>
        <p:spPr>
          <a:xfrm>
            <a:off x="4955336" y="4502180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Assumes no assortative mating (HWE)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3F7E5-7689-F048-832A-648EE935153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743700" y="3782291"/>
            <a:ext cx="240783" cy="7198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6E7A4-7041-0242-8A73-36873E0F7A3B}"/>
              </a:ext>
            </a:extLst>
          </p:cNvPr>
          <p:cNvCxnSpPr>
            <a:cxnSpLocks/>
          </p:cNvCxnSpPr>
          <p:nvPr/>
        </p:nvCxnSpPr>
        <p:spPr>
          <a:xfrm flipV="1">
            <a:off x="3740727" y="3917373"/>
            <a:ext cx="685800" cy="4156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6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/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𝑙𝑜𝑐𝑖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𝑃𝑜𝑝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6F7B47E-011A-D045-B88E-6AF9DD144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1" y="2970474"/>
                <a:ext cx="8743308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2. We make can easily assign individuals to populations, when allele frequencies are known (even accounting for admixture)…</a:t>
            </a:r>
          </a:p>
        </p:txBody>
      </p:sp>
    </p:spTree>
    <p:extLst>
      <p:ext uri="{BB962C8B-B14F-4D97-AF65-F5344CB8AC3E}">
        <p14:creationId xmlns:p14="http://schemas.microsoft.com/office/powerpoint/2010/main" val="351571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3. …OR we can easily calculate allele frequencies of populations when  individual assignments are known.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36377A-52D8-6541-8660-6725AE12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4643"/>
              </p:ext>
            </p:extLst>
          </p:nvPr>
        </p:nvGraphicFramePr>
        <p:xfrm>
          <a:off x="1429781" y="2792354"/>
          <a:ext cx="6096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75289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9860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569277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884451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75990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7222181"/>
                    </a:ext>
                  </a:extLst>
                </a:gridCol>
              </a:tblGrid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92642"/>
                  </a:ext>
                </a:extLst>
              </a:tr>
              <a:tr h="39110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T/G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1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0.6/0.4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0.9/0.1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0.7/0.3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0.4/0.6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2249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Pop2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0.5/0.5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0.3/0.7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0.8/0.2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0.1/0.9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20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5300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93636-85C2-0840-A0E4-54FA13891766}"/>
              </a:ext>
            </a:extLst>
          </p:cNvPr>
          <p:cNvSpPr/>
          <p:nvPr/>
        </p:nvSpPr>
        <p:spPr>
          <a:xfrm>
            <a:off x="340179" y="283857"/>
            <a:ext cx="370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What’s the point??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7F218-CB02-B045-98C5-D5815A0DBDE9}"/>
              </a:ext>
            </a:extLst>
          </p:cNvPr>
          <p:cNvSpPr/>
          <p:nvPr/>
        </p:nvSpPr>
        <p:spPr>
          <a:xfrm>
            <a:off x="845869" y="1288310"/>
            <a:ext cx="7716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What about when we don’t know populations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a priori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B109C-7384-F542-8058-353AA3B2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030" y="2084555"/>
            <a:ext cx="3127109" cy="3350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B7274B-C57F-3B43-878E-00FCB387ABA1}"/>
              </a:ext>
            </a:extLst>
          </p:cNvPr>
          <p:cNvSpPr/>
          <p:nvPr/>
        </p:nvSpPr>
        <p:spPr>
          <a:xfrm>
            <a:off x="996013" y="5667945"/>
            <a:ext cx="764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Structure (Pritchard et al 2000) uses Bayes Theorem and MCMC to come up with joint estimates of both</a:t>
            </a:r>
          </a:p>
        </p:txBody>
      </p:sp>
    </p:spTree>
    <p:extLst>
      <p:ext uri="{BB962C8B-B14F-4D97-AF65-F5344CB8AC3E}">
        <p14:creationId xmlns:p14="http://schemas.microsoft.com/office/powerpoint/2010/main" val="4217076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36CD4-CE72-D143-B4F5-96917E64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4" y="862514"/>
            <a:ext cx="6609195" cy="5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4FD7B-D2D9-3341-9D17-0E181E71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820881"/>
            <a:ext cx="7780418" cy="51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1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3AC1D-4A86-4542-8514-23947EC1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813384"/>
            <a:ext cx="7663297" cy="5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Process: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Randomly assign individuals to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number of populations (user defined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allele frequencies for the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Assign individuals to populations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Re-assign individuals to minimize LD and HWE departure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Re-estimate assignments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Repeat for X number of iterations 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488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Genetic data is very large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Sometimes hundreds or thousands of loci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Individuals are described by multi-dimensional vector of marker configurations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Low-dimensional projection can help see patterns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PCA: One of many methods which can be used to highlight patterns in highly 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 major axes of variation in multidimensional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Allows to transform data and visualize pattern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03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40C1-9FEA-2F42-A5ED-993C7F3015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701" y="2013735"/>
            <a:ext cx="5106257" cy="2397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F253-9AE4-5B47-A539-325865237C0C}"/>
              </a:ext>
            </a:extLst>
          </p:cNvPr>
          <p:cNvSpPr/>
          <p:nvPr/>
        </p:nvSpPr>
        <p:spPr>
          <a:xfrm>
            <a:off x="357261" y="4944514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Populations are blocks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5669700" y="1705510"/>
            <a:ext cx="576988" cy="5063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711791" y="1172186"/>
            <a:ext cx="4058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Individuals are bars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8E635-2F32-7044-A8FE-E6A9D00FCC86}"/>
              </a:ext>
            </a:extLst>
          </p:cNvPr>
          <p:cNvCxnSpPr>
            <a:cxnSpLocks/>
          </p:cNvCxnSpPr>
          <p:nvPr/>
        </p:nvCxnSpPr>
        <p:spPr>
          <a:xfrm flipV="1">
            <a:off x="3821987" y="4554372"/>
            <a:ext cx="409331" cy="4696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C74754-1B8E-9D43-8E77-A893CF8484E2}"/>
              </a:ext>
            </a:extLst>
          </p:cNvPr>
          <p:cNvCxnSpPr>
            <a:cxnSpLocks/>
          </p:cNvCxnSpPr>
          <p:nvPr/>
        </p:nvCxnSpPr>
        <p:spPr>
          <a:xfrm flipV="1">
            <a:off x="6623484" y="3771824"/>
            <a:ext cx="0" cy="11494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71C5F-6104-1B4E-8FBF-700B871F1377}"/>
              </a:ext>
            </a:extLst>
          </p:cNvPr>
          <p:cNvSpPr/>
          <p:nvPr/>
        </p:nvSpPr>
        <p:spPr>
          <a:xfrm>
            <a:off x="4545692" y="5023283"/>
            <a:ext cx="4058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are inferred populations (here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=6)</a:t>
            </a:r>
          </a:p>
        </p:txBody>
      </p:sp>
    </p:spTree>
    <p:extLst>
      <p:ext uri="{BB962C8B-B14F-4D97-AF65-F5344CB8AC3E}">
        <p14:creationId xmlns:p14="http://schemas.microsoft.com/office/powerpoint/2010/main" val="993770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280277" y="3925660"/>
            <a:ext cx="40582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Colors represent </a:t>
            </a:r>
            <a:r>
              <a:rPr lang="en-US" sz="2800" b="1" u="sng" dirty="0">
                <a:solidFill>
                  <a:srgbClr val="FF0000"/>
                </a:solidFill>
                <a:latin typeface="+mj-lt"/>
              </a:rPr>
              <a:t>posterior probabilities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of assignment to clusters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61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7EB43-028F-1F44-9084-08D34E762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997" y="1736333"/>
            <a:ext cx="1212086" cy="45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11C621-6514-5749-9BA2-DF2D2C78CEF8}"/>
              </a:ext>
            </a:extLst>
          </p:cNvPr>
          <p:cNvCxnSpPr>
            <a:cxnSpLocks/>
          </p:cNvCxnSpPr>
          <p:nvPr/>
        </p:nvCxnSpPr>
        <p:spPr>
          <a:xfrm flipH="1">
            <a:off x="3399111" y="4654193"/>
            <a:ext cx="720826" cy="270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9478AD-7902-3E4D-A73F-0955E5BF5762}"/>
              </a:ext>
            </a:extLst>
          </p:cNvPr>
          <p:cNvSpPr/>
          <p:nvPr/>
        </p:nvSpPr>
        <p:spPr>
          <a:xfrm>
            <a:off x="4424116" y="1595021"/>
            <a:ext cx="40582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Mixed assignment can result from: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Admixture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Weakly differentiated populations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Artefacts of unrealistic 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Input from </a:t>
            </a:r>
            <a:r>
              <a:rPr lang="en-US" sz="2800" b="1" dirty="0" err="1">
                <a:solidFill>
                  <a:srgbClr val="FF0000"/>
                </a:solidFill>
                <a:latin typeface="+mj-lt"/>
              </a:rPr>
              <a:t>unsampled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God</a:t>
            </a:r>
          </a:p>
          <a:p>
            <a:endParaRPr lang="en-US" sz="28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AEDFFC-B40F-6746-B70E-B6E00D6FAE84}"/>
              </a:ext>
            </a:extLst>
          </p:cNvPr>
          <p:cNvCxnSpPr>
            <a:cxnSpLocks/>
          </p:cNvCxnSpPr>
          <p:nvPr/>
        </p:nvCxnSpPr>
        <p:spPr>
          <a:xfrm flipH="1" flipV="1">
            <a:off x="3400746" y="4089115"/>
            <a:ext cx="696931" cy="5633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D9B3B-2C89-9441-B771-1E2B565B12FC}"/>
              </a:ext>
            </a:extLst>
          </p:cNvPr>
          <p:cNvCxnSpPr>
            <a:cxnSpLocks/>
          </p:cNvCxnSpPr>
          <p:nvPr/>
        </p:nvCxnSpPr>
        <p:spPr>
          <a:xfrm flipH="1" flipV="1">
            <a:off x="3452117" y="2003461"/>
            <a:ext cx="643849" cy="26473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77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520E2-8C79-584B-AAF2-C12E1B774731}"/>
              </a:ext>
            </a:extLst>
          </p:cNvPr>
          <p:cNvSpPr/>
          <p:nvPr/>
        </p:nvSpPr>
        <p:spPr>
          <a:xfrm>
            <a:off x="1235245" y="2997754"/>
            <a:ext cx="6850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software will create any number of populations you specify, whether these represent true groups or not…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B9F102-67FC-3442-821B-C8271F8E13EF}"/>
              </a:ext>
            </a:extLst>
          </p:cNvPr>
          <p:cNvSpPr/>
          <p:nvPr/>
        </p:nvSpPr>
        <p:spPr>
          <a:xfrm>
            <a:off x="1223259" y="4506343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…The general scheme is to run Structure for a range of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values (e.g. 1-10), and select optimal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2574984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23F2E-DECB-384F-9A5A-DE58C3203C49}"/>
              </a:ext>
            </a:extLst>
          </p:cNvPr>
          <p:cNvSpPr/>
          <p:nvPr/>
        </p:nvSpPr>
        <p:spPr>
          <a:xfrm>
            <a:off x="1233533" y="3900167"/>
            <a:ext cx="6850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should be reasonably sure your loci aren’t linked (hence testing for LD)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AND be aware that anything which causes departure from HWE (e.g. bottlenecks) can affect your results</a:t>
            </a:r>
          </a:p>
        </p:txBody>
      </p:sp>
    </p:spTree>
    <p:extLst>
      <p:ext uri="{BB962C8B-B14F-4D97-AF65-F5344CB8AC3E}">
        <p14:creationId xmlns:p14="http://schemas.microsoft.com/office/powerpoint/2010/main" val="2623909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STRUCTURE (Pritchard et al 2000)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Critical assumptions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The chosen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represents real clusters in the data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Those clusters can be delimited by assuming real biological populations are in HWE and lack 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 individuals are a composite of ancestral populations, and all of those populations are sampled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CF3BF8-5036-A94C-8262-5AA906D44DFB}"/>
              </a:ext>
            </a:extLst>
          </p:cNvPr>
          <p:cNvSpPr/>
          <p:nvPr/>
        </p:nvSpPr>
        <p:spPr>
          <a:xfrm>
            <a:off x="1387645" y="5194710"/>
            <a:ext cx="6850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 flow from un-sampled populations will affect your results.</a:t>
            </a:r>
          </a:p>
        </p:txBody>
      </p:sp>
    </p:spTree>
    <p:extLst>
      <p:ext uri="{BB962C8B-B14F-4D97-AF65-F5344CB8AC3E}">
        <p14:creationId xmlns:p14="http://schemas.microsoft.com/office/powerpoint/2010/main" val="1966312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Often increases infinitely with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, look for plateau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466CE-11D8-B04A-A9EA-CB6F0D94F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058" y="3293628"/>
            <a:ext cx="4069137" cy="3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Variability among replicates generally gets very high once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 exceeds anything reasonable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5C8883-E65F-7840-B142-6735F7E0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32" y="3170590"/>
            <a:ext cx="4364305" cy="34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298585" y="5040597"/>
            <a:ext cx="4088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Needs replicates to calculate </a:t>
            </a:r>
            <a:r>
              <a:rPr lang="en-US" sz="2400" b="1" dirty="0" err="1">
                <a:solidFill>
                  <a:srgbClr val="FF0000"/>
                </a:solidFill>
              </a:rPr>
              <a:t>sd</a:t>
            </a:r>
            <a:r>
              <a:rPr lang="en-US" sz="2400" b="1" dirty="0">
                <a:solidFill>
                  <a:srgbClr val="FF0000"/>
                </a:solidFill>
              </a:rPr>
              <a:t>(L(K)), so you might have to run much longer.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1B32A-95ED-DD47-9DA2-4AA0B291A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170" y="3125840"/>
            <a:ext cx="3935573" cy="3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Value of </a:t>
            </a:r>
            <a:r>
              <a:rPr lang="en-US" sz="2800" i="1" u="sng" dirty="0">
                <a:latin typeface="+mn-lt"/>
              </a:rPr>
              <a:t>K</a:t>
            </a:r>
            <a:r>
              <a:rPr lang="en-US" sz="2800" u="sng" dirty="0">
                <a:latin typeface="+mn-lt"/>
              </a:rPr>
              <a:t>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Solution: Run multiple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values, and choose optimal </a:t>
            </a:r>
            <a:r>
              <a:rPr lang="en-US" sz="2800" i="1" dirty="0">
                <a:latin typeface="+mn-lt"/>
              </a:rPr>
              <a:t>K</a:t>
            </a:r>
            <a:endParaRPr lang="en-US" sz="2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Structure does not do this for you. Multiple methods: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581C-8103-DC47-B770-69C376716DAB}"/>
              </a:ext>
            </a:extLst>
          </p:cNvPr>
          <p:cNvSpPr txBox="1">
            <a:spLocks/>
          </p:cNvSpPr>
          <p:nvPr/>
        </p:nvSpPr>
        <p:spPr>
          <a:xfrm>
            <a:off x="779125" y="3501775"/>
            <a:ext cx="3484650" cy="10496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+mn-lt"/>
              </a:rPr>
              <a:t>Plot ln(L)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Evanno</a:t>
            </a:r>
            <a:r>
              <a:rPr lang="en-US" sz="2400" dirty="0">
                <a:latin typeface="+mn-lt"/>
              </a:rPr>
              <a:t> method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C3DB-3C74-954F-92F8-73B9B39CB50D}"/>
              </a:ext>
            </a:extLst>
          </p:cNvPr>
          <p:cNvSpPr/>
          <p:nvPr/>
        </p:nvSpPr>
        <p:spPr>
          <a:xfrm>
            <a:off x="524618" y="5307725"/>
            <a:ext cx="3420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Can help see </a:t>
            </a:r>
            <a:r>
              <a:rPr lang="en-US" sz="2400" b="1" u="sng" dirty="0">
                <a:solidFill>
                  <a:srgbClr val="FF0000"/>
                </a:solidFill>
              </a:rPr>
              <a:t>potential</a:t>
            </a:r>
            <a:r>
              <a:rPr lang="en-US" sz="2400" b="1" dirty="0">
                <a:solidFill>
                  <a:srgbClr val="FF0000"/>
                </a:solidFill>
              </a:rPr>
              <a:t> hierarchical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BE522-FF46-C14A-9784-B408C1B7D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475" y="3062208"/>
            <a:ext cx="4084834" cy="36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1028" name="Picture 4" descr="http://www.totallab.com/products/samespots/support/images/pca_2_15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48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44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38B6-7FFC-514C-A95B-8C626A556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868" y="3270165"/>
            <a:ext cx="2975439" cy="1140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562D7-F16A-964A-8AEB-01D8CE6E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3"/>
          <a:stretch/>
        </p:blipFill>
        <p:spPr>
          <a:xfrm>
            <a:off x="4253930" y="3339770"/>
            <a:ext cx="3759913" cy="108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1336275" y="4835115"/>
            <a:ext cx="6194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Only select “no ancestry” if you are VERY sure populations represent non-breeding groups.</a:t>
            </a:r>
          </a:p>
        </p:txBody>
      </p:sp>
    </p:spTree>
    <p:extLst>
      <p:ext uri="{BB962C8B-B14F-4D97-AF65-F5344CB8AC3E}">
        <p14:creationId xmlns:p14="http://schemas.microsoft.com/office/powerpoint/2010/main" val="3562629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Similarly, we can constrain allele frequencies among populations to be independent of one another (uncorrelated), or correlated (e.g. due to gene flow).</a:t>
            </a:r>
          </a:p>
          <a:p>
            <a:endParaRPr lang="en-US" sz="2400" b="1" u="sng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Use your biological knowledge. There is no equivalent to </a:t>
            </a:r>
            <a:r>
              <a:rPr lang="en-US" sz="2400" b="1" u="sng" dirty="0" err="1">
                <a:solidFill>
                  <a:srgbClr val="FF0000"/>
                </a:solidFill>
              </a:rPr>
              <a:t>JModelTest</a:t>
            </a:r>
            <a:r>
              <a:rPr lang="en-US" sz="2400" b="1" u="sng" dirty="0">
                <a:solidFill>
                  <a:srgbClr val="FF0000"/>
                </a:solidFill>
              </a:rPr>
              <a:t> for Structure. </a:t>
            </a:r>
          </a:p>
        </p:txBody>
      </p:sp>
    </p:spTree>
    <p:extLst>
      <p:ext uri="{BB962C8B-B14F-4D97-AF65-F5344CB8AC3E}">
        <p14:creationId xmlns:p14="http://schemas.microsoft.com/office/powerpoint/2010/main" val="603791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62339" y="1119884"/>
            <a:ext cx="8383712" cy="29281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73937" y="4105650"/>
            <a:ext cx="7704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Structure can use </a:t>
            </a:r>
            <a:r>
              <a:rPr lang="en-US" sz="2400" b="1" i="1" dirty="0">
                <a:solidFill>
                  <a:srgbClr val="FF0000"/>
                </a:solidFill>
              </a:rPr>
              <a:t>a priori</a:t>
            </a:r>
            <a:r>
              <a:rPr lang="en-US" sz="2400" b="1" dirty="0">
                <a:solidFill>
                  <a:srgbClr val="FF0000"/>
                </a:solidFill>
              </a:rPr>
              <a:t> assignments (e.g. by location, or according to your pre-conceived notions) to inform population delimitation… 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Warning: With weak data, the priors will over-ride the signal.</a:t>
            </a:r>
          </a:p>
        </p:txBody>
      </p:sp>
    </p:spTree>
    <p:extLst>
      <p:ext uri="{BB962C8B-B14F-4D97-AF65-F5344CB8AC3E}">
        <p14:creationId xmlns:p14="http://schemas.microsoft.com/office/powerpoint/2010/main" val="4027405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run Structure properly.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606177" y="1171254"/>
            <a:ext cx="8383712" cy="325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u="sng" dirty="0">
                <a:latin typeface="+mn-lt"/>
              </a:rPr>
              <a:t>Problem: Model may not represent reality</a:t>
            </a:r>
          </a:p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Most important model selections you will make: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Ancestry model: Admixture or no admixture?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Allele frequency model: Correlated/ Uncorrelated?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Population Priors: LOCPRIOR or no LOCPRIOR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MCMC length and sampling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E3A5F-C48C-0F48-AC44-ECD855890FAA}"/>
              </a:ext>
            </a:extLst>
          </p:cNvPr>
          <p:cNvSpPr/>
          <p:nvPr/>
        </p:nvSpPr>
        <p:spPr>
          <a:xfrm>
            <a:off x="884211" y="4557712"/>
            <a:ext cx="770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 all MCMC methods, you must assess for mixing and autocorrelation afterwards. Unfortunately, Structure (via the command-line) does not report complete trace files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08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How to NOT to run Structure properly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4DEAB-6679-C849-A2DF-B77A3C9EEEA0}"/>
              </a:ext>
            </a:extLst>
          </p:cNvPr>
          <p:cNvSpPr txBox="1">
            <a:spLocks/>
          </p:cNvSpPr>
          <p:nvPr/>
        </p:nvSpPr>
        <p:spPr>
          <a:xfrm>
            <a:off x="472613" y="1078787"/>
            <a:ext cx="8383712" cy="5106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endParaRPr lang="en-US" sz="2800" u="sng" dirty="0">
              <a:latin typeface="+mn-lt"/>
            </a:endParaRP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Oversample your focal population so it drives patterns of allele frequency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value of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which gives results closest to you’re </a:t>
            </a:r>
            <a:r>
              <a:rPr lang="en-US" sz="2800" i="1" dirty="0">
                <a:latin typeface="+mn-lt"/>
              </a:rPr>
              <a:t>a priori</a:t>
            </a:r>
            <a:r>
              <a:rPr lang="en-US" sz="2800" dirty="0">
                <a:latin typeface="+mn-lt"/>
              </a:rPr>
              <a:t> expectations 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Favorite population not distinct? No problem! Just increase </a:t>
            </a:r>
            <a:r>
              <a:rPr lang="en-US" sz="2800" i="1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until it is!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Fabricate signal in weak data using informative priors!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0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4098" name="Picture 2" descr="http://www.totallab.com/products/samespots/support/images/pca_2_15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7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3074" name="Picture 2" descr="http://www.totallab.com/products/samespots/support/images/pca_2_15c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2050" name="Picture 2" descr="http://www.totallab.com/products/samespots/support/images/pca_2_15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867" y="1600200"/>
            <a:ext cx="64142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396941">
            <a:off x="1487842" y="3709711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4174328">
            <a:off x="5507722" y="4448629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commonly applied of this type of analysis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Find new dimensions (Principal Components) which: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Are linear combinations of the original ones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Are uncorrelated with one another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Capture as much variance in the original data as possible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93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5547</TotalTime>
  <Words>2331</Words>
  <Application>Microsoft Macintosh PowerPoint</Application>
  <PresentationFormat>On-screen Show (4:3)</PresentationFormat>
  <Paragraphs>584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Lab 10: Inference of population structure</vt:lpstr>
      <vt:lpstr>Population structure</vt:lpstr>
      <vt:lpstr>Inferring population structure</vt:lpstr>
      <vt:lpstr>Inferring population structure: PCA</vt:lpstr>
      <vt:lpstr>Two-Dimensional Example</vt:lpstr>
      <vt:lpstr>Two-Dimensional Example</vt:lpstr>
      <vt:lpstr>Two-Dimensional Example</vt:lpstr>
      <vt:lpstr>Two-Dimensional Example</vt:lpstr>
      <vt:lpstr>Inferring population structure: PCA</vt:lpstr>
      <vt:lpstr>Inferring population structure: PCA</vt:lpstr>
      <vt:lpstr>Inferring population structure: PCA</vt:lpstr>
      <vt:lpstr>Inferring structure: Assignment Tests</vt:lpstr>
      <vt:lpstr>Inferring structure: Assignment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STRUCTURE (Pritchard et al 2000)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run Structure properly.</vt:lpstr>
      <vt:lpstr>How to NOT to run Structure properly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445</cp:revision>
  <cp:lastPrinted>2014-01-15T01:50:06Z</cp:lastPrinted>
  <dcterms:created xsi:type="dcterms:W3CDTF">2006-08-16T00:00:00Z</dcterms:created>
  <dcterms:modified xsi:type="dcterms:W3CDTF">2018-04-02T18:34:52Z</dcterms:modified>
</cp:coreProperties>
</file>